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Extra Bold" charset="1" panose="020B0906030804020204"/>
      <p:regular r:id="rId24"/>
    </p:embeddedFont>
    <p:embeddedFont>
      <p:font typeface="Open Sans Extra Bold Italics" charset="1" panose="020B0906030804020204"/>
      <p:regular r:id="rId25"/>
    </p:embeddedFont>
    <p:embeddedFont>
      <p:font typeface="CAT Neuzeit" charset="1" panose="00000000000000000000"/>
      <p:regular r:id="rId26"/>
    </p:embeddedFont>
    <p:embeddedFont>
      <p:font typeface="Fira Sans Light" charset="1" panose="020B0403050000020004"/>
      <p:regular r:id="rId27"/>
    </p:embeddedFont>
    <p:embeddedFont>
      <p:font typeface="Fira Sans Light Bold" charset="1" panose="020B0503050000020004"/>
      <p:regular r:id="rId28"/>
    </p:embeddedFont>
    <p:embeddedFont>
      <p:font typeface="Fira Sans Light Italics" charset="1" panose="020B0403050000020004"/>
      <p:regular r:id="rId29"/>
    </p:embeddedFont>
    <p:embeddedFont>
      <p:font typeface="Fira Sans Light Bold Italics" charset="1" panose="020B050305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5856" y="3366239"/>
            <a:ext cx="8116287" cy="232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4"/>
              </a:lnSpc>
            </a:pPr>
            <a:r>
              <a:rPr lang="en-US" sz="13403">
                <a:solidFill>
                  <a:srgbClr val="545454"/>
                </a:solidFill>
                <a:latin typeface="CAT Neuzeit"/>
              </a:rPr>
              <a:t>AVO</a:t>
            </a:r>
            <a:r>
              <a:rPr lang="en-US" sz="13403">
                <a:solidFill>
                  <a:srgbClr val="23B14C"/>
                </a:solidFill>
                <a:latin typeface="CAT Neuzeit"/>
              </a:rPr>
              <a:t>CADO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0085" y="2147423"/>
            <a:ext cx="10186370" cy="170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4501">
                <a:solidFill>
                  <a:srgbClr val="626262"/>
                </a:solidFill>
                <a:latin typeface="Open Sans Bold"/>
              </a:rPr>
              <a:t>Разработчик (Arduino)</a:t>
            </a:r>
          </a:p>
          <a:p>
            <a:pPr>
              <a:lnSpc>
                <a:spcPts val="756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40776" y="2957659"/>
            <a:ext cx="5508612" cy="59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Мырзабеков Рамис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20085" y="4453369"/>
            <a:ext cx="237494" cy="23749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48916" y="4225526"/>
            <a:ext cx="11368056" cy="128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Получить достаточно навыков для работы с микроконтроллером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0085" y="5920899"/>
            <a:ext cx="237494" cy="23749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48916" y="5693056"/>
            <a:ext cx="6100064" cy="62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DM Sans Italics"/>
              </a:rPr>
              <a:t>Сборка аппарата</a:t>
            </a:r>
            <a:r>
              <a:rPr lang="en-US" sz="3740">
                <a:solidFill>
                  <a:srgbClr val="000000"/>
                </a:solidFill>
                <a:latin typeface="Arimo Italics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0085" y="6805935"/>
            <a:ext cx="237494" cy="23749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48916" y="6617406"/>
            <a:ext cx="8157464" cy="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ПО для аппарата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6324" y="2766163"/>
            <a:ext cx="10186370" cy="76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2"/>
              </a:lnSpc>
            </a:pPr>
            <a:r>
              <a:rPr lang="en-US" sz="3601">
                <a:solidFill>
                  <a:srgbClr val="626262"/>
                </a:solidFill>
                <a:latin typeface="Open Sans Bold"/>
              </a:rPr>
              <a:t>Разработчик (Python)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2507" y="3559170"/>
            <a:ext cx="5508612" cy="59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Руденко Максим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26324" y="5024753"/>
            <a:ext cx="237494" cy="23749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55154" y="4796910"/>
            <a:ext cx="11368056" cy="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Back End части приложения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25487" y="6021341"/>
            <a:ext cx="238330" cy="2383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55154" y="5793916"/>
            <a:ext cx="11368056" cy="62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Разработка Frotend End части приложения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4235" y="2067554"/>
            <a:ext cx="10186370" cy="266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2"/>
              </a:lnSpc>
            </a:pPr>
            <a:r>
              <a:rPr lang="en-US" sz="4801">
                <a:solidFill>
                  <a:srgbClr val="626262"/>
                </a:solidFill>
                <a:latin typeface="Open Sans Bold"/>
              </a:rPr>
              <a:t>Тестировщик </a:t>
            </a:r>
          </a:p>
          <a:p>
            <a:pPr>
              <a:lnSpc>
                <a:spcPts val="6722"/>
              </a:lnSpc>
            </a:pPr>
          </a:p>
          <a:p>
            <a:pPr>
              <a:lnSpc>
                <a:spcPts val="798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49044" y="2996972"/>
            <a:ext cx="5508612" cy="59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23B14C"/>
                </a:solidFill>
                <a:latin typeface="Arimo Bold"/>
              </a:rPr>
              <a:t>Громов Дмитрий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64235" y="4492682"/>
            <a:ext cx="237494" cy="23749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93065" y="4264839"/>
            <a:ext cx="11368056" cy="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Написание тестов, тестовых функций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64235" y="5396399"/>
            <a:ext cx="237494" cy="23749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93065" y="5168556"/>
            <a:ext cx="7685703" cy="62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DM Sans Italics"/>
              </a:rPr>
              <a:t>Прогонка тестов через код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4235" y="6281436"/>
            <a:ext cx="237494" cy="23749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93065" y="6092906"/>
            <a:ext cx="8157464" cy="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9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DM Sans Italics"/>
              </a:rPr>
              <a:t>Выявление багов программы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51420" y="933450"/>
            <a:ext cx="878515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626262"/>
                </a:solidFill>
                <a:latin typeface="Open Sans Extra Bold"/>
              </a:rPr>
              <a:t>Детали для реализации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54186" y="2614494"/>
            <a:ext cx="3008809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Arduino Uno R3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54186" y="3533443"/>
            <a:ext cx="3568568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Дисплей  LCM1062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54186" y="4415047"/>
            <a:ext cx="5040478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Тактовая кнопка ПКН-125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4186" y="5293248"/>
            <a:ext cx="5148131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Пьезодинамик 4кГц 80дБ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4186" y="6187018"/>
            <a:ext cx="4393241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Резисторы CF-100 1 Вт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4186" y="7074652"/>
            <a:ext cx="5600119" cy="59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5">
                <a:solidFill>
                  <a:srgbClr val="000000"/>
                </a:solidFill>
                <a:latin typeface="Fira Sans Light"/>
              </a:rPr>
              <a:t>Беспаячная макетная плата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4186" y="7962846"/>
            <a:ext cx="8432767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Перемычки для макетных плат папа-папа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31876" y="2820867"/>
            <a:ext cx="237494" cy="23749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731876" y="3739816"/>
            <a:ext cx="237494" cy="23749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731876" y="4621420"/>
            <a:ext cx="237494" cy="23749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731876" y="5499621"/>
            <a:ext cx="237494" cy="237494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731876" y="6393391"/>
            <a:ext cx="237494" cy="23749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731876" y="7290232"/>
            <a:ext cx="237494" cy="23749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731876" y="8169219"/>
            <a:ext cx="237494" cy="237494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824" t="6954" r="1239" b="3964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15192297" cy="25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6"/>
              </a:lnSpc>
            </a:pPr>
            <a:r>
              <a:rPr lang="en-US" sz="9032" spc="-90">
                <a:solidFill>
                  <a:srgbClr val="545454"/>
                </a:solidFill>
                <a:latin typeface="Nunito Bold"/>
              </a:rPr>
              <a:t>Декодер и передатчик </a:t>
            </a:r>
            <a:r>
              <a:rPr lang="en-US" sz="9032" spc="-90">
                <a:solidFill>
                  <a:srgbClr val="14AC40"/>
                </a:solidFill>
                <a:latin typeface="Nunito Bold"/>
              </a:rPr>
              <a:t>азбуки Морзе</a:t>
            </a:r>
          </a:p>
        </p:txBody>
      </p:sp>
      <p:sp>
        <p:nvSpPr>
          <p:cNvPr name="TextBox 3" id="3"/>
          <p:cNvSpPr txBox="true"/>
          <p:nvPr/>
        </p:nvSpPr>
        <p:spPr>
          <a:xfrm rot="-17465">
            <a:off x="11489917" y="4806581"/>
            <a:ext cx="5758375" cy="445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CAT Neuzeit Bold"/>
              </a:rPr>
              <a:t>Команда: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Мансуров Владислав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Мырзабеков Рамис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Громов Дмитрий ИУ7-24Б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Руденко Максим ИУ7-26Б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CAT Neuzeit"/>
              </a:rPr>
              <a:t>-</a:t>
            </a:r>
          </a:p>
          <a:p>
            <a:pPr>
              <a:lnSpc>
                <a:spcPts val="3944"/>
              </a:lnSpc>
            </a:pP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545454"/>
                </a:solidFill>
                <a:latin typeface="Open Sans Bold"/>
              </a:rPr>
              <a:t>Ментор:</a:t>
            </a:r>
          </a:p>
          <a:p>
            <a:pPr>
              <a:lnSpc>
                <a:spcPts val="3944"/>
              </a:lnSpc>
            </a:pPr>
            <a:r>
              <a:rPr lang="en-US" sz="2817">
                <a:solidFill>
                  <a:srgbClr val="14AC40"/>
                </a:solidFill>
                <a:latin typeface="Open Sans Bold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9706" y="3396683"/>
            <a:ext cx="12948588" cy="321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041" spc="364">
                <a:solidFill>
                  <a:srgbClr val="000000"/>
                </a:solidFill>
                <a:latin typeface="Fira Sans Light Bold"/>
              </a:rPr>
              <a:t>ЭТО УСТРОЙСТВО, КОТОРОЕ МОЖНО ИСПОЛЬЗОВАТЬ КАК БЕСПРОВОДНОЙ ТЕЛЕГРАФ. РАБОТАЕТ В ДВУХ РЕЖИМАХ С ВОЗМОЖНОСТЬЮ ВЫБОРА(ПРИЁМНИК/ПЕРЕДАТЧИК). НА ПЕРЕДАТЧИК ВВОДИТСЯ СООБЩЕНИЕ АЗБУКОЙ МОРЗЕ, ПРИЁМНИК ВЫВОДИТ ЕГО ЖЕ ДЕКОДИРОВАННЫМ В ПРИВЫЧНЫЙ НАМ ВИД.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80774" y="1754504"/>
            <a:ext cx="12326453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545454"/>
                </a:solidFill>
                <a:latin typeface="Open Sans Extra Bold"/>
              </a:rPr>
              <a:t>Общее описание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063" t="0" r="733" b="0"/>
          <a:stretch>
            <a:fillRect/>
          </a:stretch>
        </p:blipFill>
        <p:spPr>
          <a:xfrm flipH="false" flipV="false" rot="0">
            <a:off x="1112882" y="4911469"/>
            <a:ext cx="6454968" cy="39575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45806" y="1125235"/>
            <a:ext cx="15396387" cy="110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8"/>
              </a:lnSpc>
            </a:pPr>
            <a:r>
              <a:rPr lang="en-US" sz="6427">
                <a:solidFill>
                  <a:srgbClr val="545454"/>
                </a:solidFill>
                <a:latin typeface="Open Sans Extra Bold"/>
              </a:rPr>
              <a:t>Обзор существующих аналогов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7931" y="3640397"/>
            <a:ext cx="5404870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Fira Sans Light"/>
              </a:rPr>
              <a:t>Аппарат Морзе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1686" y="3678497"/>
            <a:ext cx="7960507" cy="557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2"/>
              </a:lnSpc>
            </a:pPr>
            <a:r>
              <a:rPr lang="en-US" sz="3515">
                <a:solidFill>
                  <a:srgbClr val="000000"/>
                </a:solidFill>
                <a:latin typeface="Open Sans Light"/>
              </a:rPr>
              <a:t>8 февраля 1838 года Сэмюэль Морзе представил общественности своё изобретение – систему электромагнитного телеграфа. Аппарат мог передавать сообщения на небольшие расстояния в специальной кодировке. Этот код получил название «морзянка» или азбука Морзе.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0254" y="2160375"/>
            <a:ext cx="9187492" cy="103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626262"/>
                </a:solidFill>
                <a:latin typeface="Open Sans Extra Bold"/>
              </a:rPr>
              <a:t>Анализ преимуществ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67505" y="3907901"/>
            <a:ext cx="14264692" cy="185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8"/>
              </a:lnSpc>
            </a:pPr>
            <a:r>
              <a:rPr lang="en-US" sz="3520">
                <a:solidFill>
                  <a:srgbClr val="000000"/>
                </a:solidFill>
                <a:latin typeface="Open Sans"/>
              </a:rPr>
              <a:t>Стандартный аппарат Морзе просто принимает сигнал и воспроизводит его. Наша версия аппарата преобразует азбуку Морзе в текст и обратно.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615" y="1172910"/>
            <a:ext cx="10574306" cy="103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6187">
                <a:solidFill>
                  <a:srgbClr val="626262"/>
                </a:solidFill>
                <a:latin typeface="Open Sans Extra Bold"/>
              </a:rPr>
              <a:t>Формулировка задания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60320" y="3352975"/>
            <a:ext cx="10631031" cy="1050378"/>
            <a:chOff x="0" y="0"/>
            <a:chExt cx="14174708" cy="14005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174708" cy="1400503"/>
              <a:chOff x="0" y="0"/>
              <a:chExt cx="24133790" cy="23844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4133790" cy="2384490"/>
              </a:xfrm>
              <a:custGeom>
                <a:avLst/>
                <a:gdLst/>
                <a:ahLst/>
                <a:cxnLst/>
                <a:rect r="r" b="b" t="t" l="l"/>
                <a:pathLst>
                  <a:path h="2384490" w="24133790">
                    <a:moveTo>
                      <a:pt x="24009330" y="2384490"/>
                    </a:moveTo>
                    <a:lnTo>
                      <a:pt x="124460" y="2384490"/>
                    </a:lnTo>
                    <a:cubicBezTo>
                      <a:pt x="55880" y="2384490"/>
                      <a:pt x="0" y="2328610"/>
                      <a:pt x="0" y="22600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09330" y="0"/>
                    </a:lnTo>
                    <a:cubicBezTo>
                      <a:pt x="24077910" y="0"/>
                      <a:pt x="24133790" y="55880"/>
                      <a:pt x="24133790" y="124460"/>
                    </a:cubicBezTo>
                    <a:lnTo>
                      <a:pt x="24133790" y="2260030"/>
                    </a:lnTo>
                    <a:cubicBezTo>
                      <a:pt x="24133790" y="2328610"/>
                      <a:pt x="24077910" y="2384490"/>
                      <a:pt x="24009330" y="238449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25699" y="169491"/>
              <a:ext cx="11287083" cy="94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000000"/>
                  </a:solidFill>
                  <a:latin typeface="DM Sans Italics"/>
                </a:rPr>
                <a:t>Разработать c использование микроконтроллера</a:t>
              </a:r>
              <a:r>
                <a:rPr lang="en-US" sz="2094">
                  <a:solidFill>
                    <a:srgbClr val="000000"/>
                  </a:solidFill>
                  <a:latin typeface="Arimo Italics"/>
                </a:rPr>
                <a:t> Arduino - аппарат морзе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06203" y="3352975"/>
            <a:ext cx="1050378" cy="1050378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22805" y="3616918"/>
            <a:ext cx="417172" cy="56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61901" y="5220414"/>
            <a:ext cx="12147483" cy="1105498"/>
            <a:chOff x="0" y="0"/>
            <a:chExt cx="16196644" cy="14739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196644" cy="1473998"/>
              <a:chOff x="0" y="0"/>
              <a:chExt cx="24085319" cy="2191917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4085319" cy="2191917"/>
              </a:xfrm>
              <a:custGeom>
                <a:avLst/>
                <a:gdLst/>
                <a:ahLst/>
                <a:cxnLst/>
                <a:rect r="r" b="b" t="t" l="l"/>
                <a:pathLst>
                  <a:path h="2191917" w="24085319">
                    <a:moveTo>
                      <a:pt x="23960858" y="2191917"/>
                    </a:moveTo>
                    <a:lnTo>
                      <a:pt x="124460" y="2191917"/>
                    </a:lnTo>
                    <a:cubicBezTo>
                      <a:pt x="55880" y="2191917"/>
                      <a:pt x="0" y="2136037"/>
                      <a:pt x="0" y="20674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960858" y="0"/>
                    </a:lnTo>
                    <a:cubicBezTo>
                      <a:pt x="24029439" y="0"/>
                      <a:pt x="24085319" y="55880"/>
                      <a:pt x="24085319" y="124460"/>
                    </a:cubicBezTo>
                    <a:lnTo>
                      <a:pt x="24085319" y="2067457"/>
                    </a:lnTo>
                    <a:cubicBezTo>
                      <a:pt x="24085319" y="2136037"/>
                      <a:pt x="24029439" y="2191917"/>
                      <a:pt x="23960858" y="2191917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86273" y="200961"/>
              <a:ext cx="12897116" cy="94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000000"/>
                  </a:solidFill>
                  <a:latin typeface="DM Sans Italics"/>
                </a:rPr>
                <a:t>Разработать приложения на Python с интерфейсом, который передается принимаемый код морзе либо текст для преобразования.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6203" y="5220414"/>
            <a:ext cx="1105498" cy="1105498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43774" y="5511917"/>
            <a:ext cx="477638" cy="56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449358" y="7093254"/>
            <a:ext cx="6445588" cy="1111262"/>
            <a:chOff x="0" y="0"/>
            <a:chExt cx="8594117" cy="148168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594117" cy="1481682"/>
              <a:chOff x="0" y="0"/>
              <a:chExt cx="12612974" cy="217456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12612974" cy="2174560"/>
              </a:xfrm>
              <a:custGeom>
                <a:avLst/>
                <a:gdLst/>
                <a:ahLst/>
                <a:cxnLst/>
                <a:rect r="r" b="b" t="t" l="l"/>
                <a:pathLst>
                  <a:path h="2174560" w="12612974">
                    <a:moveTo>
                      <a:pt x="12488514" y="2174560"/>
                    </a:moveTo>
                    <a:lnTo>
                      <a:pt x="124460" y="2174560"/>
                    </a:lnTo>
                    <a:cubicBezTo>
                      <a:pt x="55880" y="2174560"/>
                      <a:pt x="0" y="2118680"/>
                      <a:pt x="0" y="20501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488514" y="0"/>
                    </a:lnTo>
                    <a:cubicBezTo>
                      <a:pt x="12557094" y="0"/>
                      <a:pt x="12612974" y="55880"/>
                      <a:pt x="12612974" y="124460"/>
                    </a:cubicBezTo>
                    <a:lnTo>
                      <a:pt x="12612974" y="2050100"/>
                    </a:lnTo>
                    <a:cubicBezTo>
                      <a:pt x="12612974" y="2118680"/>
                      <a:pt x="12557094" y="2174560"/>
                      <a:pt x="12488514" y="217456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682510" y="204251"/>
              <a:ext cx="6843352" cy="94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000000"/>
                  </a:solidFill>
                  <a:latin typeface="DM Sans Italics"/>
                </a:rPr>
                <a:t>Обеспечить два режима ввода и вывода: кириллица и латиница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23801" y="7093254"/>
            <a:ext cx="1111262" cy="1111262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9C9C9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837452" y="7387639"/>
            <a:ext cx="483961" cy="56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968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781663"/>
            <a:ext cx="8115300" cy="53966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801" r="0" b="0"/>
          <a:stretch>
            <a:fillRect/>
          </a:stretch>
        </p:blipFill>
        <p:spPr>
          <a:xfrm flipH="false" flipV="false" rot="0">
            <a:off x="722638" y="3781663"/>
            <a:ext cx="8180872" cy="53966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33122" y="608490"/>
            <a:ext cx="10021756" cy="104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6"/>
              </a:lnSpc>
            </a:pPr>
            <a:r>
              <a:rPr lang="en-US" sz="6190">
                <a:solidFill>
                  <a:srgbClr val="626262"/>
                </a:solidFill>
                <a:latin typeface="Open Sans Extra Bold"/>
              </a:rPr>
              <a:t>Декомпозиция задачи.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1794" y="2828630"/>
            <a:ext cx="5622561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1 режим работы программы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76148" y="2828630"/>
            <a:ext cx="5651004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Fira Sans Light"/>
              </a:rPr>
              <a:t>2 режим работы программы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2391" y="2857326"/>
            <a:ext cx="11583934" cy="1663157"/>
            <a:chOff x="0" y="0"/>
            <a:chExt cx="3527816" cy="50650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527816" cy="506504"/>
            </a:xfrm>
            <a:custGeom>
              <a:avLst/>
              <a:gdLst/>
              <a:ahLst/>
              <a:cxnLst/>
              <a:rect r="r" b="b" t="t" l="l"/>
              <a:pathLst>
                <a:path h="506504" w="3527816">
                  <a:moveTo>
                    <a:pt x="0" y="0"/>
                  </a:moveTo>
                  <a:lnTo>
                    <a:pt x="3527816" y="0"/>
                  </a:lnTo>
                  <a:lnTo>
                    <a:pt x="3527816" y="506504"/>
                  </a:lnTo>
                  <a:lnTo>
                    <a:pt x="0" y="506504"/>
                  </a:lnTo>
                  <a:close/>
                </a:path>
              </a:pathLst>
            </a:custGeom>
            <a:solidFill>
              <a:srgbClr val="23B14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71759" y="2802665"/>
            <a:ext cx="14085198" cy="158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67"/>
              </a:lnSpc>
            </a:pPr>
            <a:r>
              <a:rPr lang="en-US" sz="9191">
                <a:solidFill>
                  <a:srgbClr val="393939"/>
                </a:solidFill>
                <a:latin typeface="CAT Neuzeit"/>
              </a:rPr>
              <a:t>РОЛИ И ЗАДАЧИ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9762" y="2319286"/>
            <a:ext cx="10689513" cy="177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9"/>
              </a:lnSpc>
            </a:pPr>
            <a:r>
              <a:rPr lang="en-US" sz="5078">
                <a:solidFill>
                  <a:srgbClr val="626262"/>
                </a:solidFill>
                <a:latin typeface="Open Sans Bold"/>
              </a:rPr>
              <a:t>Team Lead</a:t>
            </a:r>
          </a:p>
          <a:p>
            <a:pPr>
              <a:lnSpc>
                <a:spcPts val="710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80256" y="3242432"/>
            <a:ext cx="5766323" cy="60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>
                <a:solidFill>
                  <a:srgbClr val="23B14C"/>
                </a:solidFill>
                <a:latin typeface="Arimo Bold"/>
              </a:rPr>
              <a:t>Мансуров Владислав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5460" y="5033630"/>
            <a:ext cx="248605" cy="24860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44352" y="4798247"/>
            <a:ext cx="6385446" cy="65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Руководство командой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95460" y="5960670"/>
            <a:ext cx="248605" cy="24860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44352" y="5725287"/>
            <a:ext cx="8238409" cy="65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Разработка и тестирование</a:t>
            </a:r>
            <a:r>
              <a:rPr lang="en-US" sz="1466">
                <a:solidFill>
                  <a:srgbClr val="000000"/>
                </a:solidFill>
                <a:latin typeface="Arimo Italics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95460" y="6869705"/>
            <a:ext cx="248605" cy="24860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44352" y="6634322"/>
            <a:ext cx="8238409" cy="65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000000"/>
                </a:solidFill>
                <a:latin typeface="DM Sans Italics"/>
              </a:rPr>
              <a:t>Документация проекта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DAEekhONcAA</dc:identifier>
  <dcterms:modified xsi:type="dcterms:W3CDTF">2011-08-01T06:04:30Z</dcterms:modified>
  <cp:revision>1</cp:revision>
  <dc:title>Our team</dc:title>
</cp:coreProperties>
</file>